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99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4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470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58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74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745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09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17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451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9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620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89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866-5E26-4E82-B8B7-4729B5AD9273}" type="datetimeFigureOut">
              <a:rPr lang="ko-KR" altLang="en-US" smtClean="0"/>
              <a:t>2015-07-14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2605-A212-4A06-A286-C976B8AB84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1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35779"/>
              </p:ext>
            </p:extLst>
          </p:nvPr>
        </p:nvGraphicFramePr>
        <p:xfrm>
          <a:off x="332656" y="2699792"/>
          <a:ext cx="6048672" cy="4947786"/>
        </p:xfrm>
        <a:graphic>
          <a:graphicData uri="http://schemas.openxmlformats.org/drawingml/2006/table">
            <a:tbl>
              <a:tblPr/>
              <a:tblGrid>
                <a:gridCol w="864096"/>
                <a:gridCol w="864096"/>
                <a:gridCol w="1152128"/>
                <a:gridCol w="936104"/>
                <a:gridCol w="2232248"/>
              </a:tblGrid>
              <a:tr h="2880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성명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성별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남자 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여자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6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학과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학점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+mn-ea"/>
                          <a:ea typeface="+mn-ea"/>
                          <a:cs typeface="Times New Roman"/>
                        </a:rPr>
                        <a:t>                   / 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4.3 (CGPA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Times New Roman"/>
                        </a:rPr>
                        <a:t>평점평균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6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학번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학년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학년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6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연락처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E-mail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6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거주지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출신고교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고등학교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6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생년월일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   </a:t>
                      </a: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MS Mincho"/>
                        </a:rPr>
                        <a:t>            </a:t>
                      </a:r>
                      <a:r>
                        <a:rPr lang="ko-KR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년 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 </a:t>
                      </a: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MS Mincho"/>
                        </a:rPr>
                        <a:t>   </a:t>
                      </a:r>
                      <a:r>
                        <a:rPr lang="ko-KR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월 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MS Mincho"/>
                        </a:rPr>
                        <a:t>  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</a:t>
                      </a:r>
                      <a:r>
                        <a:rPr lang="ko-KR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일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재학여부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재학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휴학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758">
                <a:tc row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기타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+mn-ea"/>
                          <a:ea typeface="+mn-ea"/>
                          <a:cs typeface="Times New Roman"/>
                        </a:rPr>
                        <a:t> 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국민기초생활수급자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    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차상위계층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      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한부모가정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+mn-ea"/>
                          <a:ea typeface="+mn-ea"/>
                          <a:cs typeface="Times New Roman"/>
                        </a:rPr>
                        <a:t> 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기타 저소득 가정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    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        </a:t>
                      </a:r>
                      <a:r>
                        <a:rPr lang="en-US" sz="1000" kern="100" dirty="0" smtClean="0">
                          <a:latin typeface="+mn-ea"/>
                          <a:ea typeface="+mn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해당사항 없음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31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※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Times New Roman"/>
                        </a:rPr>
                        <a:t>기타 저소득 가정 기준</a:t>
                      </a:r>
                      <a:r>
                        <a:rPr lang="en-US" sz="1000" kern="100" dirty="0">
                          <a:latin typeface="+mn-ea"/>
                          <a:ea typeface="+mn-ea"/>
                          <a:cs typeface="Times New Roman"/>
                        </a:rPr>
                        <a:t> :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Times New Roman"/>
                        </a:rPr>
                        <a:t>월 건강보험료 </a:t>
                      </a:r>
                      <a:r>
                        <a:rPr lang="en-US" sz="1000" kern="100" dirty="0" smtClean="0">
                          <a:latin typeface="+mn-ea"/>
                          <a:ea typeface="+mn-ea"/>
                          <a:cs typeface="Times New Roman"/>
                        </a:rPr>
                        <a:t>146,530</a:t>
                      </a:r>
                      <a:r>
                        <a:rPr 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원 </a:t>
                      </a:r>
                      <a:r>
                        <a:rPr lang="ko-KR" sz="1000" kern="100" dirty="0">
                          <a:latin typeface="+mn-ea"/>
                          <a:ea typeface="+mn-ea"/>
                          <a:cs typeface="Times New Roman"/>
                        </a:rPr>
                        <a:t>이하 가정</a:t>
                      </a: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539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제출서류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100">
                          <a:latin typeface="+mn-ea"/>
                          <a:ea typeface="+mn-ea"/>
                          <a:cs typeface="Times New Roman"/>
                        </a:rPr>
                        <a:t>공통</a:t>
                      </a:r>
                      <a:endParaRPr lang="ko-KR" sz="10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b="1" kern="100" dirty="0" smtClean="0"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ko-KR" altLang="en-US" sz="1000" b="1" kern="100" dirty="0" smtClean="0">
                          <a:latin typeface="+mn-ea"/>
                          <a:ea typeface="+mn-ea"/>
                          <a:cs typeface="Times New Roman"/>
                        </a:rPr>
                        <a:t>참가신청서</a:t>
                      </a:r>
                      <a:r>
                        <a:rPr lang="en-US" altLang="ko-KR" sz="1000" b="1" kern="100" dirty="0" smtClean="0">
                          <a:latin typeface="+mn-ea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ko-KR" sz="1000" b="1" kern="100" dirty="0" smtClean="0">
                          <a:latin typeface="+mn-ea"/>
                          <a:ea typeface="+mn-ea"/>
                          <a:cs typeface="Times New Roman"/>
                        </a:rPr>
                        <a:t>재학증명서</a:t>
                      </a:r>
                      <a:r>
                        <a:rPr lang="en-US" sz="1000" b="1" kern="100" dirty="0" smtClean="0">
                          <a:latin typeface="+mn-ea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ko-KR" sz="1000" b="1" kern="100" dirty="0">
                          <a:latin typeface="+mn-ea"/>
                          <a:ea typeface="+mn-ea"/>
                          <a:cs typeface="Times New Roman"/>
                        </a:rPr>
                        <a:t>성적증명서</a:t>
                      </a:r>
                      <a:endParaRPr lang="ko-KR" sz="10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1059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개인정보</a:t>
                      </a:r>
                      <a:endParaRPr lang="en-US" altLang="ko-KR" sz="10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수집</a:t>
                      </a:r>
                      <a:r>
                        <a:rPr lang="en-US" altLang="ko-KR" sz="10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·</a:t>
                      </a:r>
                      <a:r>
                        <a:rPr lang="ko-KR" altLang="en-US" sz="10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이용</a:t>
                      </a:r>
                      <a:endParaRPr lang="en-US" altLang="ko-KR" sz="10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0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동의서</a:t>
                      </a:r>
                      <a:endParaRPr lang="en-US" altLang="ko-KR" sz="10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ko-KR" altLang="en-US" sz="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현대카드주식회사 귀중</a:t>
                      </a:r>
                      <a:endParaRPr lang="en-US" altLang="ko-KR" sz="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SNU-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현대카드 멘토스쿨 신청 관련하여 귀사가 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[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개인정보보호법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]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관련 규정에 따라 본인의 개인정보를 아래와 같이 수집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·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이용하는데 동의합니다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1.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개인정보의 수집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·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이용 목적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 - SNU-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현대카드 멘토스쿨 대상자신청의사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선발전형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멘토링 진행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교육후 입시결과 확인 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2.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수집하는 개인정보 항목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 -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성명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성별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학력사항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학교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학과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학번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학점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학년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재학여부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연락처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E-mail,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거주지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생년월일 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3.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개인정보 보유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·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이용기간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 -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수집일로부터 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3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년간 보관 후 파기 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*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귀하는 수집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·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이용 동의를 거부할 권리가 있으나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동의하지 않으실 경우 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SNU-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현대카드 멘토스쿨 신청 및 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지원이 불가능할 수 있음을 알려드립니다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28600" indent="-228600" algn="l" latinLnBrk="0">
                        <a:spcAft>
                          <a:spcPts val="0"/>
                        </a:spcAft>
                        <a:buNone/>
                      </a:pP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                                                        20     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년     월     일        신청인                            서명</a:t>
                      </a:r>
                      <a:r>
                        <a:rPr lang="en-US" altLang="ko-KR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/</a:t>
                      </a:r>
                      <a:r>
                        <a:rPr lang="ko-KR" altLang="en-US" sz="800" b="0" kern="100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인</a:t>
                      </a:r>
                      <a:endParaRPr lang="en-US" altLang="ko-KR" sz="800" b="0" kern="100" baseline="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endParaRPr lang="en-US" altLang="ko-KR" sz="900" b="0" kern="100" baseline="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467545"/>
            <a:ext cx="6192688" cy="1673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292111" y="2320007"/>
            <a:ext cx="20441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YouandiModern TextBold" panose="02020603020101020101" pitchFamily="18" charset="-127"/>
                <a:ea typeface="YouandiModern TextBold" panose="02020603020101020101" pitchFamily="18" charset="-127"/>
              </a:rPr>
              <a:t>1. </a:t>
            </a:r>
            <a:r>
              <a:rPr lang="ko-KR" altLang="en-US" sz="1400" dirty="0" smtClean="0">
                <a:latin typeface="YouandiModern TextBold" panose="02020603020101020101" pitchFamily="18" charset="-127"/>
                <a:ea typeface="YouandiModern TextBold" panose="02020603020101020101" pitchFamily="18" charset="-127"/>
              </a:rPr>
              <a:t>학교 기본 정보 및 동의</a:t>
            </a:r>
            <a:endParaRPr lang="ko-KR" altLang="en-US" sz="1400" dirty="0">
              <a:latin typeface="YouandiModern TextBold" panose="02020603020101020101" pitchFamily="18" charset="-127"/>
              <a:ea typeface="YouandiModern TextBold" panose="0202060302010102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779958"/>
              </p:ext>
            </p:extLst>
          </p:nvPr>
        </p:nvGraphicFramePr>
        <p:xfrm>
          <a:off x="323975" y="7884368"/>
          <a:ext cx="6048672" cy="775707"/>
        </p:xfrm>
        <a:graphic>
          <a:graphicData uri="http://schemas.openxmlformats.org/drawingml/2006/table">
            <a:tbl>
              <a:tblPr/>
              <a:tblGrid>
                <a:gridCol w="1253091"/>
                <a:gridCol w="4795581"/>
              </a:tblGrid>
              <a:tr h="387087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과외활동 경험</a:t>
                      </a:r>
                      <a:endParaRPr lang="ko-KR" sz="1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+mj-ea"/>
                          <a:ea typeface="+mj-ea"/>
                          <a:cs typeface="Times New Roman"/>
                        </a:rPr>
                        <a:t> [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j-ea"/>
                          <a:ea typeface="+mj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있다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(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활동기간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: 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  </a:t>
                      </a:r>
                      <a:r>
                        <a:rPr lang="en-US" altLang="ko-KR" sz="1000" kern="100" dirty="0" smtClean="0">
                          <a:latin typeface="+mj-ea"/>
                          <a:ea typeface="+mj-ea"/>
                          <a:cs typeface="MS Mincho"/>
                        </a:rPr>
                        <a:t>                        </a:t>
                      </a:r>
                      <a:r>
                        <a:rPr lang="en-US" sz="1000" kern="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)             [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j-ea"/>
                          <a:ea typeface="+mj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없다</a:t>
                      </a:r>
                      <a:endParaRPr lang="ko-KR" sz="1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교내 멘토링</a:t>
                      </a:r>
                      <a:endParaRPr lang="ko-KR" sz="10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000" b="1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참여 경험</a:t>
                      </a:r>
                      <a:endParaRPr lang="ko-KR" sz="1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+mj-ea"/>
                          <a:ea typeface="+mj-ea"/>
                          <a:cs typeface="Times New Roman"/>
                        </a:rPr>
                        <a:t> [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j-ea"/>
                          <a:ea typeface="+mj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있다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(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참여 프로그램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: 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  </a:t>
                      </a:r>
                      <a:r>
                        <a:rPr lang="en-US" altLang="ko-KR" sz="1000" kern="100" dirty="0" smtClean="0">
                          <a:latin typeface="+mj-ea"/>
                          <a:ea typeface="+mj-ea"/>
                          <a:cs typeface="MS Mincho"/>
                        </a:rPr>
                        <a:t>                      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)      </a:t>
                      </a:r>
                      <a:r>
                        <a:rPr lang="en-US" sz="1000" kern="100" dirty="0">
                          <a:latin typeface="+mj-ea"/>
                          <a:ea typeface="+mj-ea"/>
                          <a:cs typeface="Times New Roman"/>
                        </a:rPr>
                        <a:t>[</a:t>
                      </a:r>
                      <a:r>
                        <a:rPr lang="ko-KR" sz="1000" kern="100" dirty="0">
                          <a:latin typeface="+mj-ea"/>
                          <a:ea typeface="+mj-ea"/>
                          <a:cs typeface="MS Mincho"/>
                        </a:rPr>
                        <a:t>  </a:t>
                      </a:r>
                      <a:r>
                        <a:rPr lang="en-US" sz="1000" kern="100" dirty="0">
                          <a:latin typeface="+mj-ea"/>
                          <a:ea typeface="+mj-ea"/>
                          <a:cs typeface="Times New Roman"/>
                        </a:rPr>
                        <a:t>]</a:t>
                      </a: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 </a:t>
                      </a:r>
                      <a:r>
                        <a:rPr lang="ko-KR" sz="1000" kern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굴림"/>
                        </a:rPr>
                        <a:t>없다</a:t>
                      </a:r>
                      <a:endParaRPr lang="ko-KR" sz="1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1693" marR="51693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67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04664" y="519807"/>
            <a:ext cx="1184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YouandiModern TextBold" panose="02020603020101020101" pitchFamily="18" charset="-127"/>
                <a:ea typeface="YouandiModern TextBold" panose="02020603020101020101" pitchFamily="18" charset="-127"/>
              </a:rPr>
              <a:t>2. </a:t>
            </a:r>
            <a:r>
              <a:rPr lang="ko-KR" altLang="en-US" sz="1400" dirty="0" smtClean="0">
                <a:latin typeface="YouandiModern TextBold" panose="02020603020101020101" pitchFamily="18" charset="-127"/>
                <a:ea typeface="YouandiModern TextBold" panose="02020603020101020101" pitchFamily="18" charset="-127"/>
              </a:rPr>
              <a:t>자기소개</a:t>
            </a:r>
            <a:r>
              <a:rPr lang="ko-KR" altLang="en-US" sz="1400" dirty="0">
                <a:latin typeface="YouandiModern TextBold" panose="02020603020101020101" pitchFamily="18" charset="-127"/>
                <a:ea typeface="YouandiModern TextBold" panose="02020603020101020101" pitchFamily="18" charset="-127"/>
              </a:rPr>
              <a:t>서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334246"/>
              </p:ext>
            </p:extLst>
          </p:nvPr>
        </p:nvGraphicFramePr>
        <p:xfrm>
          <a:off x="476672" y="1115616"/>
          <a:ext cx="6048672" cy="1872208"/>
        </p:xfrm>
        <a:graphic>
          <a:graphicData uri="http://schemas.openxmlformats.org/drawingml/2006/table">
            <a:tbl>
              <a:tblPr/>
              <a:tblGrid>
                <a:gridCol w="1253091"/>
                <a:gridCol w="4795581"/>
              </a:tblGrid>
              <a:tr h="1872208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b="1" kern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굴림"/>
                        </a:rPr>
                        <a:t>자기 소개</a:t>
                      </a:r>
                      <a:endParaRPr lang="ko-KR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1693" marR="51693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314641"/>
            <a:ext cx="6858001" cy="8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92593"/>
              </p:ext>
            </p:extLst>
          </p:nvPr>
        </p:nvGraphicFramePr>
        <p:xfrm>
          <a:off x="476672" y="2987824"/>
          <a:ext cx="6048672" cy="1872208"/>
        </p:xfrm>
        <a:graphic>
          <a:graphicData uri="http://schemas.openxmlformats.org/drawingml/2006/table">
            <a:tbl>
              <a:tblPr/>
              <a:tblGrid>
                <a:gridCol w="1253091"/>
                <a:gridCol w="4795581"/>
              </a:tblGrid>
              <a:tr h="1872208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100" b="1" kern="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굴림"/>
                        </a:rPr>
                        <a:t>지원 동기 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100" b="1" kern="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굴림"/>
                        </a:rPr>
                        <a:t>및 각오</a:t>
                      </a:r>
                      <a:endParaRPr lang="ko-KR" altLang="ko-KR" sz="1100" kern="1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1693" marR="51693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59094"/>
              </p:ext>
            </p:extLst>
          </p:nvPr>
        </p:nvGraphicFramePr>
        <p:xfrm>
          <a:off x="476672" y="4860032"/>
          <a:ext cx="6048672" cy="1872208"/>
        </p:xfrm>
        <a:graphic>
          <a:graphicData uri="http://schemas.openxmlformats.org/drawingml/2006/table">
            <a:tbl>
              <a:tblPr/>
              <a:tblGrid>
                <a:gridCol w="1253091"/>
                <a:gridCol w="4795581"/>
              </a:tblGrid>
              <a:tr h="1872208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100" b="1" kern="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굴림"/>
                        </a:rPr>
                        <a:t>자원봉사</a:t>
                      </a:r>
                      <a:r>
                        <a:rPr lang="en-US" altLang="ko-KR" sz="1100" b="1" kern="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굴림"/>
                        </a:rPr>
                        <a:t>/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100" b="1" kern="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굴림"/>
                        </a:rPr>
                        <a:t>학습지도 경험</a:t>
                      </a:r>
                      <a:endParaRPr lang="ko-KR" altLang="ko-KR" sz="1100" kern="1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51693" marR="51693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ko-KR" sz="1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51693" marR="51693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6672" y="7236296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7F7F7F"/>
                </a:solidFill>
                <a:latin typeface="+mj-ea"/>
                <a:ea typeface="+mj-ea"/>
              </a:rPr>
              <a:t>- </a:t>
            </a:r>
            <a:r>
              <a:rPr lang="ko-KR" altLang="ko-KR" sz="1200" b="1" dirty="0" smtClean="0">
                <a:solidFill>
                  <a:srgbClr val="7F7F7F"/>
                </a:solidFill>
                <a:latin typeface="+mj-ea"/>
                <a:ea typeface="+mj-ea"/>
              </a:rPr>
              <a:t>지원해 주셔서 감사합니다</a:t>
            </a:r>
            <a:r>
              <a:rPr lang="en-US" altLang="ko-KR" sz="1200" b="1" dirty="0" smtClean="0">
                <a:solidFill>
                  <a:srgbClr val="7F7F7F"/>
                </a:solidFill>
                <a:latin typeface="+mj-ea"/>
                <a:ea typeface="+mj-ea"/>
              </a:rPr>
              <a:t> -</a:t>
            </a:r>
            <a:endParaRPr lang="ko-KR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101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211</Words>
  <Application>Microsoft Office PowerPoint</Application>
  <PresentationFormat>화면 슬라이드 쇼(4:3)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MS Mincho</vt:lpstr>
      <vt:lpstr>YouandiModern TextBold</vt:lpstr>
      <vt:lpstr>굴림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오혜림</dc:creator>
  <cp:lastModifiedBy>임희숙</cp:lastModifiedBy>
  <cp:revision>5</cp:revision>
  <dcterms:created xsi:type="dcterms:W3CDTF">2015-07-10T05:35:02Z</dcterms:created>
  <dcterms:modified xsi:type="dcterms:W3CDTF">2015-07-14T00:14:37Z</dcterms:modified>
</cp:coreProperties>
</file>